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257" r:id="rId2"/>
    <p:sldId id="256" r:id="rId3"/>
    <p:sldId id="259" r:id="rId4"/>
    <p:sldId id="258" r:id="rId5"/>
    <p:sldId id="260" r:id="rId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896"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E30919D0-48EC-4612-8AE5-5B451E84C26F}" type="datetimeFigureOut">
              <a:rPr lang="en-US" smtClean="0"/>
              <a:t>4/15/12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471514D9-1E1B-445E-9A53-1BC2F244103C}" type="slidenum">
              <a:rPr lang="en-US" smtClean="0"/>
              <a:t>‹#›</a:t>
            </a:fld>
            <a:endParaRPr lang="en-US"/>
          </a:p>
        </p:txBody>
      </p:sp>
    </p:spTree>
    <p:extLst>
      <p:ext uri="{BB962C8B-B14F-4D97-AF65-F5344CB8AC3E}">
        <p14:creationId xmlns:p14="http://schemas.microsoft.com/office/powerpoint/2010/main" val="67184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35A88D82-1AF1-0147-99FF-391925447279}" type="datetimeFigureOut">
              <a:rPr lang="en-US" smtClean="0"/>
              <a:t>4/15/12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C5558505-846D-4F4B-9D83-2F0A194D8DE9}" type="slidenum">
              <a:rPr lang="en-US" smtClean="0"/>
              <a:t>‹#›</a:t>
            </a:fld>
            <a:endParaRPr lang="en-US"/>
          </a:p>
        </p:txBody>
      </p:sp>
    </p:spTree>
    <p:extLst>
      <p:ext uri="{BB962C8B-B14F-4D97-AF65-F5344CB8AC3E}">
        <p14:creationId xmlns:p14="http://schemas.microsoft.com/office/powerpoint/2010/main" val="252449464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Adults use calculators in their jobs and for household tasks such as balancing their checkbooks.</a:t>
            </a:r>
          </a:p>
          <a:p>
            <a:r>
              <a:rPr lang="en-US" sz="1200" kern="1200" dirty="0" smtClean="0">
                <a:solidFill>
                  <a:schemeClr val="tx1"/>
                </a:solidFill>
                <a:effectLst/>
                <a:latin typeface="+mn-lt"/>
                <a:ea typeface="+mn-ea"/>
                <a:cs typeface="+mn-cs"/>
              </a:rPr>
              <a:t>Also, the calculator allows you to solve problems that don’t have easy numbers.</a:t>
            </a:r>
          </a:p>
          <a:p>
            <a:r>
              <a:rPr lang="en-US" sz="1200" kern="1200" dirty="0" smtClean="0">
                <a:solidFill>
                  <a:schemeClr val="tx1"/>
                </a:solidFill>
                <a:effectLst/>
                <a:latin typeface="+mn-lt"/>
                <a:ea typeface="+mn-ea"/>
                <a:cs typeface="+mn-cs"/>
              </a:rPr>
              <a:t>As you can see, there are many good reasons for using calculators in the middle school classroom.</a:t>
            </a:r>
          </a:p>
          <a:p>
            <a:r>
              <a:rPr lang="en-US" sz="1200" kern="1200" dirty="0" smtClean="0">
                <a:solidFill>
                  <a:schemeClr val="tx1"/>
                </a:solidFill>
                <a:effectLst/>
                <a:latin typeface="+mn-lt"/>
                <a:ea typeface="+mn-ea"/>
                <a:cs typeface="+mn-cs"/>
              </a:rPr>
              <a:t>Big numbers, decimals, square roots, and long columns of numbers can be handled more easily.</a:t>
            </a:r>
          </a:p>
          <a:p>
            <a:r>
              <a:rPr lang="en-US" sz="1200" kern="1200" dirty="0" smtClean="0">
                <a:solidFill>
                  <a:schemeClr val="tx1"/>
                </a:solidFill>
                <a:effectLst/>
                <a:latin typeface="+mn-lt"/>
                <a:ea typeface="+mn-ea"/>
                <a:cs typeface="+mn-cs"/>
              </a:rPr>
              <a:t>By middle school, students should have already learned the basics of computation and even if they didn’t, they should move on to more important problem solving skills and let the calculator do the number crunching for them.</a:t>
            </a:r>
          </a:p>
          <a:p>
            <a:r>
              <a:rPr lang="en-US" sz="1200" kern="1200" dirty="0" smtClean="0">
                <a:solidFill>
                  <a:schemeClr val="tx1"/>
                </a:solidFill>
                <a:effectLst/>
                <a:latin typeface="+mn-lt"/>
                <a:ea typeface="+mn-ea"/>
                <a:cs typeface="+mn-cs"/>
              </a:rPr>
              <a:t>First, the use of a calculator allows students to do more challenging problems that emphasize thinking rather than computation.</a:t>
            </a:r>
          </a:p>
          <a:p>
            <a:r>
              <a:rPr lang="en-US" sz="1200" kern="1200" dirty="0" smtClean="0">
                <a:solidFill>
                  <a:schemeClr val="tx1"/>
                </a:solidFill>
                <a:effectLst/>
                <a:latin typeface="+mn-lt"/>
                <a:ea typeface="+mn-ea"/>
                <a:cs typeface="+mn-cs"/>
              </a:rPr>
              <a:t>I think that the use of calculators in middle school classrooms is a good thing.</a:t>
            </a:r>
          </a:p>
          <a:p>
            <a:r>
              <a:rPr lang="en-US" sz="1200" kern="1200" dirty="0" smtClean="0">
                <a:solidFill>
                  <a:schemeClr val="tx1"/>
                </a:solidFill>
                <a:effectLst/>
                <a:latin typeface="+mn-lt"/>
                <a:ea typeface="+mn-ea"/>
                <a:cs typeface="+mn-cs"/>
              </a:rPr>
              <a:t>Thirdly, using a calculator is a skill that is important in adult life and needs to be practiced.</a:t>
            </a:r>
          </a:p>
          <a:p>
            <a:endParaRPr lang="en-US" dirty="0"/>
          </a:p>
        </p:txBody>
      </p:sp>
      <p:sp>
        <p:nvSpPr>
          <p:cNvPr id="4" name="Slide Number Placeholder 3"/>
          <p:cNvSpPr>
            <a:spLocks noGrp="1"/>
          </p:cNvSpPr>
          <p:nvPr>
            <p:ph type="sldNum" sz="quarter" idx="10"/>
          </p:nvPr>
        </p:nvSpPr>
        <p:spPr/>
        <p:txBody>
          <a:bodyPr/>
          <a:lstStyle/>
          <a:p>
            <a:fld id="{C5558505-846D-4F4B-9D83-2F0A194D8DE9}" type="slidenum">
              <a:rPr lang="en-US" smtClean="0"/>
              <a:t>3</a:t>
            </a:fld>
            <a:endParaRPr lang="en-US"/>
          </a:p>
        </p:txBody>
      </p:sp>
    </p:spTree>
    <p:extLst>
      <p:ext uri="{BB962C8B-B14F-4D97-AF65-F5344CB8AC3E}">
        <p14:creationId xmlns:p14="http://schemas.microsoft.com/office/powerpoint/2010/main" val="2385221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CE273FD-8744-48B4-9109-4DB363DC8E91}" type="datetimeFigureOut">
              <a:rPr lang="en-US" smtClean="0"/>
              <a:t>4/15/12</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8F7615F-6599-4B42-B615-2C553315869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E273FD-8744-48B4-9109-4DB363DC8E91}" type="datetimeFigureOut">
              <a:rPr lang="en-US" smtClean="0"/>
              <a:t>4/15/12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8F7615F-6599-4B42-B615-2C5533158690}"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E273FD-8744-48B4-9109-4DB363DC8E91}" type="datetimeFigureOut">
              <a:rPr lang="en-US" smtClean="0"/>
              <a:t>4/15/12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8F7615F-6599-4B42-B615-2C5533158690}"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E273FD-8744-48B4-9109-4DB363DC8E91}" type="datetimeFigureOut">
              <a:rPr lang="en-US" smtClean="0"/>
              <a:t>4/15/12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8F7615F-6599-4B42-B615-2C5533158690}" type="slidenum">
              <a:rPr lang="en-US" smtClean="0"/>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CE273FD-8744-48B4-9109-4DB363DC8E91}" type="datetimeFigureOut">
              <a:rPr lang="en-US" smtClean="0"/>
              <a:t>4/15/12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8F7615F-6599-4B42-B615-2C5533158690}" type="slidenum">
              <a:rPr lang="en-US" smtClean="0"/>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CE273FD-8744-48B4-9109-4DB363DC8E91}" type="datetimeFigureOut">
              <a:rPr lang="en-US" smtClean="0"/>
              <a:t>4/15/12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8F7615F-6599-4B42-B615-2C5533158690}" type="slidenum">
              <a:rPr lang="en-US" smtClean="0"/>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CE273FD-8744-48B4-9109-4DB363DC8E91}" type="datetimeFigureOut">
              <a:rPr lang="en-US" smtClean="0"/>
              <a:t>4/15/12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8F7615F-6599-4B42-B615-2C5533158690}"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CE273FD-8744-48B4-9109-4DB363DC8E91}" type="datetimeFigureOut">
              <a:rPr lang="en-US" smtClean="0"/>
              <a:t>4/15/12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8F7615F-6599-4B42-B615-2C5533158690}" type="slidenum">
              <a:rPr lang="en-US" smtClean="0"/>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CE273FD-8744-48B4-9109-4DB363DC8E91}" type="datetimeFigureOut">
              <a:rPr lang="en-US" smtClean="0"/>
              <a:t>4/15/12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B8F7615F-6599-4B42-B615-2C553315869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CE273FD-8744-48B4-9109-4DB363DC8E91}" type="datetimeFigureOut">
              <a:rPr lang="en-US" smtClean="0"/>
              <a:t>4/15/12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8F7615F-6599-4B42-B615-2C5533158690}"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CE273FD-8744-48B4-9109-4DB363DC8E91}" type="datetimeFigureOut">
              <a:rPr lang="en-US" smtClean="0"/>
              <a:t>4/15/12</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8F7615F-6599-4B42-B615-2C5533158690}" type="slidenum">
              <a:rPr lang="en-US" smtClean="0"/>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CE273FD-8744-48B4-9109-4DB363DC8E91}" type="datetimeFigureOut">
              <a:rPr lang="en-US" smtClean="0"/>
              <a:t>4/15/12</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8F7615F-6599-4B42-B615-2C553315869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a:spcAft>
                <a:spcPts val="600"/>
              </a:spcAft>
            </a:pPr>
            <a:r>
              <a:rPr lang="en-US" b="1" dirty="0" smtClean="0">
                <a:solidFill>
                  <a:srgbClr val="800000"/>
                </a:solidFill>
              </a:rPr>
              <a:t>Brown=Bun (Introduction &amp; Conclusion)</a:t>
            </a:r>
          </a:p>
          <a:p>
            <a:pPr>
              <a:spcAft>
                <a:spcPts val="600"/>
              </a:spcAft>
            </a:pPr>
            <a:r>
              <a:rPr lang="en-US" b="1" dirty="0" smtClean="0">
                <a:solidFill>
                  <a:srgbClr val="FF0000"/>
                </a:solidFill>
              </a:rPr>
              <a:t>Red=Meat (Reasons 1, 2, &amp; 3)</a:t>
            </a:r>
          </a:p>
          <a:p>
            <a:pPr>
              <a:spcAft>
                <a:spcPts val="600"/>
              </a:spcAft>
            </a:pPr>
            <a:r>
              <a:rPr lang="en-US" b="1" dirty="0" smtClean="0">
                <a:solidFill>
                  <a:srgbClr val="008000"/>
                </a:solidFill>
              </a:rPr>
              <a:t>Green</a:t>
            </a:r>
            <a:r>
              <a:rPr lang="en-US" b="1" dirty="0" smtClean="0">
                <a:solidFill>
                  <a:srgbClr val="008000"/>
                </a:solidFill>
              </a:rPr>
              <a:t>=Lettuce (Elaboration..fact or detail, for each of the 3 reasons)</a:t>
            </a:r>
            <a:endParaRPr lang="en-US" b="1" dirty="0">
              <a:solidFill>
                <a:srgbClr val="008000"/>
              </a:solidFill>
            </a:endParaRPr>
          </a:p>
        </p:txBody>
      </p:sp>
      <p:sp>
        <p:nvSpPr>
          <p:cNvPr id="2" name="Title 1"/>
          <p:cNvSpPr>
            <a:spLocks noGrp="1"/>
          </p:cNvSpPr>
          <p:nvPr>
            <p:ph type="title"/>
          </p:nvPr>
        </p:nvSpPr>
        <p:spPr>
          <a:xfrm>
            <a:off x="457200" y="274638"/>
            <a:ext cx="8686800" cy="1143000"/>
          </a:xfrm>
        </p:spPr>
        <p:txBody>
          <a:bodyPr>
            <a:normAutofit fontScale="90000"/>
          </a:bodyPr>
          <a:lstStyle/>
          <a:p>
            <a:pPr algn="ctr"/>
            <a:r>
              <a:rPr lang="en-US" dirty="0" smtClean="0">
                <a:solidFill>
                  <a:schemeClr val="tx2">
                    <a:lumMod val="10000"/>
                  </a:schemeClr>
                </a:solidFill>
              </a:rPr>
              <a:t>Hamburger Model of Persuasive Writing</a:t>
            </a:r>
            <a:endParaRPr lang="en-US" dirty="0">
              <a:solidFill>
                <a:schemeClr val="tx2">
                  <a:lumMod val="10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5029200" y="3657600"/>
            <a:ext cx="3582008" cy="26670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381000"/>
            <a:ext cx="8458200" cy="6019800"/>
          </a:xfrm>
        </p:spPr>
        <p:txBody>
          <a:bodyPr>
            <a:normAutofit lnSpcReduction="10000"/>
          </a:bodyPr>
          <a:lstStyle/>
          <a:p>
            <a:pPr>
              <a:buNone/>
            </a:pPr>
            <a:r>
              <a:rPr lang="en-US" dirty="0" smtClean="0"/>
              <a:t>	</a:t>
            </a:r>
            <a:r>
              <a:rPr lang="en-US" dirty="0" smtClean="0"/>
              <a:t>	</a:t>
            </a:r>
            <a:r>
              <a:rPr lang="en-US" dirty="0" smtClean="0">
                <a:solidFill>
                  <a:srgbClr val="800000"/>
                </a:solidFill>
              </a:rPr>
              <a:t>I </a:t>
            </a:r>
            <a:r>
              <a:rPr lang="en-US" dirty="0" smtClean="0">
                <a:solidFill>
                  <a:srgbClr val="800000"/>
                </a:solidFill>
              </a:rPr>
              <a:t>believe that more people should become vegetarians for many reasons</a:t>
            </a:r>
            <a:r>
              <a:rPr lang="en-US" dirty="0" smtClean="0"/>
              <a:t>. </a:t>
            </a:r>
            <a:r>
              <a:rPr lang="en-US" dirty="0" smtClean="0">
                <a:solidFill>
                  <a:srgbClr val="FF0000"/>
                </a:solidFill>
              </a:rPr>
              <a:t>Most importantly, eating meat hurts defenseless animals. </a:t>
            </a:r>
            <a:r>
              <a:rPr lang="en-US" dirty="0" smtClean="0">
                <a:solidFill>
                  <a:srgbClr val="008000"/>
                </a:solidFill>
              </a:rPr>
              <a:t>They are often raised and transported in uncomfortable conditions and they are killed. </a:t>
            </a:r>
            <a:r>
              <a:rPr lang="en-US" dirty="0" smtClean="0">
                <a:solidFill>
                  <a:srgbClr val="FF0000"/>
                </a:solidFill>
              </a:rPr>
              <a:t>There are also healthy reasons not to eat meat.</a:t>
            </a:r>
            <a:r>
              <a:rPr lang="en-US" dirty="0" smtClean="0">
                <a:solidFill>
                  <a:srgbClr val="008000"/>
                </a:solidFill>
              </a:rPr>
              <a:t> Studies show the vegetarians are less likely to have heart disease and cancer. </a:t>
            </a:r>
            <a:r>
              <a:rPr lang="en-US" dirty="0" smtClean="0">
                <a:solidFill>
                  <a:srgbClr val="FF0000"/>
                </a:solidFill>
              </a:rPr>
              <a:t>A third reason is that it takes more natural resources to raise meat than other foods such as fruits and vegetables. </a:t>
            </a:r>
            <a:r>
              <a:rPr lang="en-US" dirty="0" smtClean="0">
                <a:solidFill>
                  <a:srgbClr val="008000"/>
                </a:solidFill>
              </a:rPr>
              <a:t>Not only do you have to raise the cattle, you have to raise the food and feed </a:t>
            </a:r>
            <a:r>
              <a:rPr lang="en-US" dirty="0" smtClean="0">
                <a:solidFill>
                  <a:srgbClr val="008000"/>
                </a:solidFill>
              </a:rPr>
              <a:t>the </a:t>
            </a:r>
            <a:r>
              <a:rPr lang="en-US" dirty="0" smtClean="0">
                <a:solidFill>
                  <a:srgbClr val="008000"/>
                </a:solidFill>
              </a:rPr>
              <a:t>cattle. </a:t>
            </a:r>
            <a:r>
              <a:rPr lang="en-US" dirty="0" smtClean="0">
                <a:solidFill>
                  <a:srgbClr val="800000"/>
                </a:solidFill>
              </a:rPr>
              <a:t>For these reasons I hope people who eat meat will rethink their eating habits and consider becoming a vegetarian. </a:t>
            </a:r>
            <a:endParaRPr lang="en-US" dirty="0">
              <a:solidFill>
                <a:srgbClr val="800000"/>
              </a:solidFil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t>Cut out the </a:t>
            </a:r>
            <a:r>
              <a:rPr lang="en-US" b="1" dirty="0" smtClean="0"/>
              <a:t>sentences you were given, </a:t>
            </a:r>
            <a:r>
              <a:rPr lang="en-US" b="1" dirty="0"/>
              <a:t>arrange them in the proper order, and then color them </a:t>
            </a:r>
            <a:r>
              <a:rPr lang="en-US" b="1" dirty="0">
                <a:solidFill>
                  <a:srgbClr val="800000"/>
                </a:solidFill>
              </a:rPr>
              <a:t>brown</a:t>
            </a:r>
            <a:r>
              <a:rPr lang="en-US" b="1" dirty="0"/>
              <a:t> (bun/intro and conclusion), </a:t>
            </a:r>
            <a:r>
              <a:rPr lang="en-US" b="1" dirty="0">
                <a:solidFill>
                  <a:srgbClr val="FF0000"/>
                </a:solidFill>
              </a:rPr>
              <a:t>red</a:t>
            </a:r>
            <a:r>
              <a:rPr lang="en-US" b="1" dirty="0"/>
              <a:t> (meat/reasons), and </a:t>
            </a:r>
            <a:r>
              <a:rPr lang="en-US" b="1" dirty="0">
                <a:solidFill>
                  <a:srgbClr val="008000"/>
                </a:solidFill>
              </a:rPr>
              <a:t>green</a:t>
            </a:r>
            <a:r>
              <a:rPr lang="en-US" b="1" dirty="0"/>
              <a:t> (veggies/elaboration).</a:t>
            </a:r>
            <a:endParaRPr lang="en-US" dirty="0"/>
          </a:p>
          <a:p>
            <a:endParaRPr lang="en-US" dirty="0"/>
          </a:p>
        </p:txBody>
      </p:sp>
      <p:sp>
        <p:nvSpPr>
          <p:cNvPr id="3" name="Title 2"/>
          <p:cNvSpPr>
            <a:spLocks noGrp="1"/>
          </p:cNvSpPr>
          <p:nvPr>
            <p:ph type="title"/>
          </p:nvPr>
        </p:nvSpPr>
        <p:spPr/>
        <p:txBody>
          <a:bodyPr>
            <a:normAutofit fontScale="90000"/>
          </a:bodyPr>
          <a:lstStyle/>
          <a:p>
            <a:pPr algn="ctr"/>
            <a:r>
              <a:rPr lang="en-US" dirty="0">
                <a:solidFill>
                  <a:schemeClr val="bg2">
                    <a:lumMod val="25000"/>
                  </a:schemeClr>
                </a:solidFill>
                <a:effectLst/>
              </a:rPr>
              <a:t>Jumbled Persuasive Paragraph</a:t>
            </a:r>
            <a:br>
              <a:rPr lang="en-US" dirty="0">
                <a:solidFill>
                  <a:schemeClr val="bg2">
                    <a:lumMod val="25000"/>
                  </a:schemeClr>
                </a:solidFill>
                <a:effectLst/>
              </a:rPr>
            </a:br>
            <a:endParaRPr lang="en-US" dirty="0">
              <a:solidFill>
                <a:schemeClr val="bg2">
                  <a:lumMod val="25000"/>
                </a:schemeClr>
              </a:solidFill>
            </a:endParaRPr>
          </a:p>
        </p:txBody>
      </p:sp>
    </p:spTree>
    <p:extLst>
      <p:ext uri="{BB962C8B-B14F-4D97-AF65-F5344CB8AC3E}">
        <p14:creationId xmlns:p14="http://schemas.microsoft.com/office/powerpoint/2010/main" val="3912216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5148072"/>
          </a:xfrm>
        </p:spPr>
        <p:txBody>
          <a:bodyPr>
            <a:normAutofit fontScale="70000" lnSpcReduction="20000"/>
          </a:bodyPr>
          <a:lstStyle/>
          <a:p>
            <a:r>
              <a:rPr lang="en-US" dirty="0" smtClean="0">
                <a:solidFill>
                  <a:schemeClr val="accent3">
                    <a:lumMod val="50000"/>
                  </a:schemeClr>
                </a:solidFill>
              </a:rPr>
              <a:t> </a:t>
            </a:r>
            <a:r>
              <a:rPr lang="en-US" dirty="0" smtClean="0">
                <a:solidFill>
                  <a:schemeClr val="accent3">
                    <a:lumMod val="50000"/>
                  </a:schemeClr>
                </a:solidFill>
              </a:rPr>
              <a:t>I think that the use of calculators in middle school classrooms is a good thing.</a:t>
            </a:r>
          </a:p>
          <a:p>
            <a:r>
              <a:rPr lang="en-US" dirty="0" smtClean="0">
                <a:solidFill>
                  <a:srgbClr val="FF0000"/>
                </a:solidFill>
              </a:rPr>
              <a:t> </a:t>
            </a:r>
            <a:r>
              <a:rPr lang="en-US" dirty="0" smtClean="0">
                <a:solidFill>
                  <a:srgbClr val="FF0000"/>
                </a:solidFill>
              </a:rPr>
              <a:t>First, the use of a calculator allows students to do more challenging problems that emphasize thinking rather than computation.</a:t>
            </a:r>
          </a:p>
          <a:p>
            <a:r>
              <a:rPr lang="en-US" dirty="0" smtClean="0">
                <a:solidFill>
                  <a:srgbClr val="00B050"/>
                </a:solidFill>
              </a:rPr>
              <a:t>By </a:t>
            </a:r>
            <a:r>
              <a:rPr lang="en-US" dirty="0" smtClean="0">
                <a:solidFill>
                  <a:srgbClr val="00B050"/>
                </a:solidFill>
              </a:rPr>
              <a:t>middle school, students should have already learned the basics of computation and even if they didn’t, they should move on to more important problem solving skills and let the calculator do the number crunching for them.</a:t>
            </a:r>
          </a:p>
          <a:p>
            <a:r>
              <a:rPr lang="en-US" dirty="0" smtClean="0">
                <a:solidFill>
                  <a:srgbClr val="FF0000"/>
                </a:solidFill>
              </a:rPr>
              <a:t>Also</a:t>
            </a:r>
            <a:r>
              <a:rPr lang="en-US" dirty="0" smtClean="0">
                <a:solidFill>
                  <a:srgbClr val="FF0000"/>
                </a:solidFill>
              </a:rPr>
              <a:t>, the calculator allows you to solve problems that don’t have easy numbers.</a:t>
            </a:r>
          </a:p>
          <a:p>
            <a:r>
              <a:rPr lang="en-US" dirty="0" smtClean="0">
                <a:solidFill>
                  <a:srgbClr val="00B050"/>
                </a:solidFill>
              </a:rPr>
              <a:t>Big </a:t>
            </a:r>
            <a:r>
              <a:rPr lang="en-US" dirty="0" smtClean="0">
                <a:solidFill>
                  <a:srgbClr val="00B050"/>
                </a:solidFill>
              </a:rPr>
              <a:t>numbers, decimals, square roots, and long columns of numbers can be handled more easily.</a:t>
            </a:r>
          </a:p>
          <a:p>
            <a:r>
              <a:rPr lang="en-US" dirty="0" smtClean="0">
                <a:solidFill>
                  <a:srgbClr val="FF0000"/>
                </a:solidFill>
              </a:rPr>
              <a:t>Thirdly</a:t>
            </a:r>
            <a:r>
              <a:rPr lang="en-US" dirty="0" smtClean="0">
                <a:solidFill>
                  <a:srgbClr val="FF0000"/>
                </a:solidFill>
              </a:rPr>
              <a:t>, using a  calculator is a skill that is important in adult life and needs to be practiced.</a:t>
            </a:r>
          </a:p>
          <a:p>
            <a:r>
              <a:rPr lang="en-US" dirty="0" smtClean="0">
                <a:solidFill>
                  <a:srgbClr val="00B050"/>
                </a:solidFill>
              </a:rPr>
              <a:t>Adults </a:t>
            </a:r>
            <a:r>
              <a:rPr lang="en-US" dirty="0" smtClean="0">
                <a:solidFill>
                  <a:srgbClr val="00B050"/>
                </a:solidFill>
              </a:rPr>
              <a:t>use calculators in their jobs and for household tasks such as balancing their checkbooks.</a:t>
            </a:r>
          </a:p>
          <a:p>
            <a:r>
              <a:rPr lang="en-US" dirty="0" smtClean="0">
                <a:solidFill>
                  <a:schemeClr val="accent3">
                    <a:lumMod val="50000"/>
                  </a:schemeClr>
                </a:solidFill>
              </a:rPr>
              <a:t>As </a:t>
            </a:r>
            <a:r>
              <a:rPr lang="en-US" dirty="0" smtClean="0">
                <a:solidFill>
                  <a:schemeClr val="accent3">
                    <a:lumMod val="50000"/>
                  </a:schemeClr>
                </a:solidFill>
              </a:rPr>
              <a:t>you can see, there are many good reasons for using calculators in the middle school classroom.</a:t>
            </a:r>
          </a:p>
        </p:txBody>
      </p:sp>
      <p:sp>
        <p:nvSpPr>
          <p:cNvPr id="3" name="Title 2"/>
          <p:cNvSpPr>
            <a:spLocks noGrp="1"/>
          </p:cNvSpPr>
          <p:nvPr>
            <p:ph type="title"/>
          </p:nvPr>
        </p:nvSpPr>
        <p:spPr>
          <a:xfrm>
            <a:off x="457200" y="228600"/>
            <a:ext cx="8229600" cy="990600"/>
          </a:xfrm>
        </p:spPr>
        <p:txBody>
          <a:bodyPr>
            <a:noAutofit/>
          </a:bodyPr>
          <a:lstStyle/>
          <a:p>
            <a:pPr algn="ctr"/>
            <a:r>
              <a:rPr lang="en-US" sz="3000" dirty="0" smtClean="0">
                <a:solidFill>
                  <a:schemeClr val="bg2">
                    <a:lumMod val="25000"/>
                  </a:schemeClr>
                </a:solidFill>
              </a:rPr>
              <a:t>Jumbled Paragraph</a:t>
            </a:r>
            <a:r>
              <a:rPr lang="en-US" sz="3000" dirty="0">
                <a:solidFill>
                  <a:schemeClr val="bg2">
                    <a:lumMod val="25000"/>
                  </a:schemeClr>
                </a:solidFill>
              </a:rPr>
              <a:t> </a:t>
            </a:r>
            <a:r>
              <a:rPr lang="en-US" sz="3000" dirty="0" smtClean="0">
                <a:solidFill>
                  <a:schemeClr val="bg2">
                    <a:lumMod val="25000"/>
                  </a:schemeClr>
                </a:solidFill>
              </a:rPr>
              <a:t>Answer</a:t>
            </a:r>
            <a:endParaRPr lang="en-US" sz="3000" dirty="0">
              <a:solidFill>
                <a:schemeClr val="bg2">
                  <a:lumMod val="25000"/>
                </a:schemeClr>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fontScale="92500" lnSpcReduction="10000"/>
          </a:bodyPr>
          <a:lstStyle/>
          <a:p>
            <a:pPr>
              <a:spcAft>
                <a:spcPts val="1200"/>
              </a:spcAft>
            </a:pPr>
            <a:r>
              <a:rPr lang="en-US" dirty="0" smtClean="0"/>
              <a:t>Underline the different parts of your paragraph in brown, red and green.</a:t>
            </a:r>
          </a:p>
          <a:p>
            <a:pPr>
              <a:spcAft>
                <a:spcPts val="1200"/>
              </a:spcAft>
            </a:pPr>
            <a:r>
              <a:rPr lang="en-US" dirty="0" smtClean="0"/>
              <a:t>Does the topic sentence state a clear opinion?</a:t>
            </a:r>
          </a:p>
          <a:p>
            <a:pPr>
              <a:spcAft>
                <a:spcPts val="1200"/>
              </a:spcAft>
            </a:pPr>
            <a:r>
              <a:rPr lang="en-US" dirty="0" smtClean="0"/>
              <a:t>Do you have at least three reasons with strong verbs and adjectives?</a:t>
            </a:r>
          </a:p>
          <a:p>
            <a:pPr>
              <a:spcAft>
                <a:spcPts val="1200"/>
              </a:spcAft>
            </a:pPr>
            <a:r>
              <a:rPr lang="en-US" dirty="0" smtClean="0"/>
              <a:t>Do you have details for each reason?</a:t>
            </a:r>
          </a:p>
          <a:p>
            <a:pPr>
              <a:spcAft>
                <a:spcPts val="1200"/>
              </a:spcAft>
            </a:pPr>
            <a:r>
              <a:rPr lang="en-US" dirty="0" smtClean="0"/>
              <a:t>Did you use persuasive phrases?</a:t>
            </a:r>
          </a:p>
          <a:p>
            <a:pPr>
              <a:spcAft>
                <a:spcPts val="1200"/>
              </a:spcAft>
            </a:pPr>
            <a:r>
              <a:rPr lang="en-US" dirty="0" smtClean="0"/>
              <a:t>Are there any details that should be removed?</a:t>
            </a:r>
          </a:p>
          <a:p>
            <a:pPr>
              <a:spcAft>
                <a:spcPts val="1200"/>
              </a:spcAft>
            </a:pPr>
            <a:r>
              <a:rPr lang="en-US" dirty="0" smtClean="0"/>
              <a:t>Read your paragraph aloud and listen for flow and clarity.</a:t>
            </a:r>
          </a:p>
        </p:txBody>
      </p:sp>
      <p:sp>
        <p:nvSpPr>
          <p:cNvPr id="3" name="Title 2"/>
          <p:cNvSpPr>
            <a:spLocks noGrp="1"/>
          </p:cNvSpPr>
          <p:nvPr>
            <p:ph type="title"/>
          </p:nvPr>
        </p:nvSpPr>
        <p:spPr/>
        <p:txBody>
          <a:bodyPr/>
          <a:lstStyle/>
          <a:p>
            <a:pPr algn="ctr"/>
            <a:r>
              <a:rPr lang="en-US" dirty="0" smtClean="0">
                <a:solidFill>
                  <a:schemeClr val="bg2">
                    <a:lumMod val="25000"/>
                  </a:schemeClr>
                </a:solidFill>
              </a:rPr>
              <a:t>Revise Your Paragraph</a:t>
            </a:r>
            <a:endParaRPr lang="en-US" dirty="0">
              <a:solidFill>
                <a:schemeClr val="bg2">
                  <a:lumMod val="25000"/>
                </a:schemeClr>
              </a:solidFill>
            </a:endParaRPr>
          </a:p>
        </p:txBody>
      </p:sp>
    </p:spTree>
    <p:extLst>
      <p:ext uri="{BB962C8B-B14F-4D97-AF65-F5344CB8AC3E}">
        <p14:creationId xmlns:p14="http://schemas.microsoft.com/office/powerpoint/2010/main" val="41895489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492</TotalTime>
  <Words>500</Words>
  <Application>Microsoft Macintosh PowerPoint</Application>
  <PresentationFormat>On-screen Show (4:3)</PresentationFormat>
  <Paragraphs>33</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Concourse</vt:lpstr>
      <vt:lpstr>Hamburger Model of Persuasive Writing</vt:lpstr>
      <vt:lpstr>PowerPoint Presentation</vt:lpstr>
      <vt:lpstr>Jumbled Persuasive Paragraph </vt:lpstr>
      <vt:lpstr>Jumbled Paragraph Answer</vt:lpstr>
      <vt:lpstr>Revise Your Paragraph</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 Code the Following Paragraph</dc:title>
  <dc:creator>Kacie Nadeau</dc:creator>
  <cp:lastModifiedBy>Lynn Swanda</cp:lastModifiedBy>
  <cp:revision>28</cp:revision>
  <cp:lastPrinted>2011-02-18T18:35:12Z</cp:lastPrinted>
  <dcterms:created xsi:type="dcterms:W3CDTF">2010-01-26T13:59:45Z</dcterms:created>
  <dcterms:modified xsi:type="dcterms:W3CDTF">2012-04-15T02:49:31Z</dcterms:modified>
</cp:coreProperties>
</file>